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9"/>
  </p:notesMasterIdLst>
  <p:sldIdLst>
    <p:sldId id="256" r:id="rId2"/>
    <p:sldId id="331" r:id="rId3"/>
    <p:sldId id="276" r:id="rId4"/>
    <p:sldId id="375" r:id="rId5"/>
    <p:sldId id="423" r:id="rId6"/>
    <p:sldId id="424" r:id="rId7"/>
    <p:sldId id="422" r:id="rId8"/>
    <p:sldId id="408" r:id="rId9"/>
    <p:sldId id="425" r:id="rId10"/>
    <p:sldId id="384" r:id="rId11"/>
    <p:sldId id="326" r:id="rId12"/>
    <p:sldId id="426" r:id="rId13"/>
    <p:sldId id="409" r:id="rId14"/>
    <p:sldId id="417" r:id="rId15"/>
    <p:sldId id="418" r:id="rId16"/>
    <p:sldId id="419" r:id="rId17"/>
    <p:sldId id="330"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99CC00"/>
    <a:srgbClr val="CC0099"/>
    <a:srgbClr val="660066"/>
    <a:srgbClr val="D60093"/>
    <a:srgbClr val="00FFFF"/>
    <a:srgbClr val="FF0000"/>
    <a:srgbClr val="008000"/>
    <a:srgbClr val="FFFF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52" autoAdjust="0"/>
    <p:restoredTop sz="94660" autoAdjust="0"/>
  </p:normalViewPr>
  <p:slideViewPr>
    <p:cSldViewPr snapToGrid="0">
      <p:cViewPr varScale="1">
        <p:scale>
          <a:sx n="114" d="100"/>
          <a:sy n="114" d="100"/>
        </p:scale>
        <p:origin x="798" y="102"/>
      </p:cViewPr>
      <p:guideLst>
        <p:guide orient="horz" pos="2160"/>
        <p:guide pos="3840"/>
      </p:guideLst>
    </p:cSldViewPr>
  </p:slideViewPr>
  <p:outlineViewPr>
    <p:cViewPr>
      <p:scale>
        <a:sx n="33" d="100"/>
        <a:sy n="33" d="100"/>
      </p:scale>
      <p:origin x="258" y="1976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5C2040-14C8-49B4-8C90-702FCDCF7283}" type="datetimeFigureOut">
              <a:rPr lang="en-US" smtClean="0"/>
              <a:t>6/17/2019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EB148F-04B4-4EE4-A3D3-F7C2B70F23A4}" type="slidenum">
              <a:rPr lang="en-US" smtClean="0"/>
              <a:t>‹#›</a:t>
            </a:fld>
            <a:endParaRPr lang="en-US"/>
          </a:p>
        </p:txBody>
      </p:sp>
    </p:spTree>
    <p:extLst>
      <p:ext uri="{BB962C8B-B14F-4D97-AF65-F5344CB8AC3E}">
        <p14:creationId xmlns:p14="http://schemas.microsoft.com/office/powerpoint/2010/main" val="189660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6/17/2019</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6/17/2019</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safety.nsc.org/e2t/c/*W7vGQ314qRSCqW1W9drL4NGh3z0/*W2GYhdS4q9ndnW5sx7DZ1ZPZk40/5/f18dQhb0SfHp9c-hrvW7cHvFg22jgLsW4872sw3jg2r6VY7rLv3_SXz8W1wcxHq7K0hWZW1Mpvyf2Vz0HrW2LHfvS7w49g5W1zt0vs7D_V8pW2Fqq332KmvKwW1GmwFy7SSbBlW7n93cp7v6wV8W2PxQTN7NVv51W1CprwN1HltsQW2VtC3z7t5r0hW8-jzN-1Y-5HtW3CGpgR7NJ442W19tHHW6_7pHVW2fDdjK6NkQR_W1krLLv3L_T92W3H69Sn7J2YRPW66fsgJ12tL7fW5B52gK1gc9CgW5lN3j71B8DH7Vs4jgD6qQrl7W9l9yYc6G2lbzN7NMdQN4cNXyN75WRHJrH8sBMKSwtg79zlGW5rFzK48s1YZjW5lhGKY1Vf3hTW78Cr_96K7CVDW1XWfYF6BDyjqW7rybN7939g_1W8jCycd1lF7fCN7r5THwJPLKcW2lXKRc7tvPk1W8hr6mD2YFR6MW8cvdM47VT3XlW7dW2mY2PGBBpW2Sfgk837P0d4W15hnZl2ZYdxPVb3nS325FRMTVcPtNw7bL_pwW2z3xJG96L2ljW30Hpx611mFKtW81v6x97Rsl8-V4DtpY6VVGBdW6JvXJC6zDjBJW44Grtq7D7HxjW1Dy_KC33PNhlf54gmsn04"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cid:64ffb361-f6a7-4906-9259-73b7dde6e82c@namprd16.prod.outlook.com" TargetMode="External"/><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2215977"/>
            <a:ext cx="8676222" cy="1594023"/>
          </a:xfrm>
          <a:noFill/>
          <a:ln>
            <a:noFill/>
          </a:ln>
        </p:spPr>
        <p:txBody>
          <a:bodyPr>
            <a:normAutofit/>
          </a:bodyPr>
          <a:lstStyle/>
          <a:p>
            <a:r>
              <a:rPr lang="en-US" sz="4000" b="1" dirty="0">
                <a:ln w="3175" cmpd="sng">
                  <a:solidFill>
                    <a:srgbClr val="002060"/>
                  </a:solidFill>
                </a:ln>
                <a:solidFill>
                  <a:srgbClr val="FF0000"/>
                </a:solidFill>
              </a:rPr>
              <a:t>FuelMart &amp; Subway </a:t>
            </a:r>
            <a:br>
              <a:rPr lang="en-US" sz="4000" b="1" dirty="0">
                <a:ln w="3175" cmpd="sng">
                  <a:solidFill>
                    <a:srgbClr val="002060"/>
                  </a:solidFill>
                </a:ln>
                <a:solidFill>
                  <a:srgbClr val="FF0000"/>
                </a:solidFill>
              </a:rPr>
            </a:br>
            <a:r>
              <a:rPr lang="en-US" sz="4000" b="1" dirty="0">
                <a:ln w="3175" cmpd="sng">
                  <a:solidFill>
                    <a:srgbClr val="002060"/>
                  </a:solidFill>
                </a:ln>
                <a:solidFill>
                  <a:srgbClr val="FF0000"/>
                </a:solidFill>
              </a:rPr>
              <a:t>Safety Committee Meeting</a:t>
            </a:r>
          </a:p>
        </p:txBody>
      </p:sp>
      <p:sp>
        <p:nvSpPr>
          <p:cNvPr id="3" name="Subtitle 2"/>
          <p:cNvSpPr>
            <a:spLocks noGrp="1"/>
          </p:cNvSpPr>
          <p:nvPr>
            <p:ph type="subTitle" idx="1"/>
          </p:nvPr>
        </p:nvSpPr>
        <p:spPr/>
        <p:txBody>
          <a:bodyPr/>
          <a:lstStyle/>
          <a:p>
            <a:r>
              <a:rPr lang="en-US" dirty="0"/>
              <a:t>Wednesday, June 17, 2019</a:t>
            </a:r>
          </a:p>
          <a:p>
            <a:r>
              <a:rPr lang="en-US" dirty="0"/>
              <a:t>2:00 PM</a:t>
            </a:r>
          </a:p>
          <a:p>
            <a:r>
              <a:rPr lang="en-US" dirty="0"/>
              <a:t>Corporate Office Conference Room and GoTo Meeting Web Conference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3641" t="33878" r="24603" b="43165"/>
          <a:stretch/>
        </p:blipFill>
        <p:spPr>
          <a:xfrm>
            <a:off x="4054244" y="831634"/>
            <a:ext cx="3928725" cy="1267330"/>
          </a:xfrm>
          <a:prstGeom prst="rect">
            <a:avLst/>
          </a:prstGeom>
        </p:spPr>
      </p:pic>
    </p:spTree>
    <p:extLst>
      <p:ext uri="{BB962C8B-B14F-4D97-AF65-F5344CB8AC3E}">
        <p14:creationId xmlns:p14="http://schemas.microsoft.com/office/powerpoint/2010/main" val="3682916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90945" y="508627"/>
            <a:ext cx="6722919"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customer Incidents:</a:t>
            </a:r>
          </a:p>
          <a:p>
            <a:endParaRPr lang="en-US" b="1" dirty="0">
              <a:solidFill>
                <a:srgbClr val="FF0000"/>
              </a:solidFill>
            </a:endParaRPr>
          </a:p>
        </p:txBody>
      </p:sp>
      <p:sp>
        <p:nvSpPr>
          <p:cNvPr id="5" name="Content Placeholder 2"/>
          <p:cNvSpPr>
            <a:spLocks noGrp="1"/>
          </p:cNvSpPr>
          <p:nvPr>
            <p:ph idx="1"/>
          </p:nvPr>
        </p:nvSpPr>
        <p:spPr>
          <a:xfrm>
            <a:off x="290944" y="1300295"/>
            <a:ext cx="11311029" cy="2227910"/>
          </a:xfrm>
        </p:spPr>
        <p:txBody>
          <a:bodyPr>
            <a:normAutofit/>
          </a:bodyPr>
          <a:lstStyle/>
          <a:p>
            <a:pPr marL="0" indent="0">
              <a:buNone/>
            </a:pPr>
            <a:r>
              <a:rPr lang="en-US" sz="2000" dirty="0">
                <a:effectLst/>
              </a:rPr>
              <a:t>05/21/2019 – customer tripped over the concrete around the island.  Customer was ok.</a:t>
            </a:r>
          </a:p>
          <a:p>
            <a:pPr marL="0" indent="0">
              <a:buNone/>
            </a:pPr>
            <a:r>
              <a:rPr lang="en-US" sz="2000" dirty="0">
                <a:solidFill>
                  <a:srgbClr val="FFFF00"/>
                </a:solidFill>
                <a:effectLst/>
              </a:rPr>
              <a:t>	No photos received.  Please ensure you always take photos of the area so we can determine</a:t>
            </a:r>
          </a:p>
          <a:p>
            <a:pPr marL="0" indent="0">
              <a:buNone/>
            </a:pPr>
            <a:r>
              <a:rPr lang="en-US" sz="2000" dirty="0">
                <a:solidFill>
                  <a:srgbClr val="FFFF00"/>
                </a:solidFill>
                <a:effectLst/>
              </a:rPr>
              <a:t>	if our property was properly maintained at the time of the incident.</a:t>
            </a:r>
            <a:endParaRPr lang="en-US" dirty="0">
              <a:solidFill>
                <a:srgbClr val="FFFF00"/>
              </a:solidFill>
            </a:endParaRPr>
          </a:p>
        </p:txBody>
      </p:sp>
    </p:spTree>
    <p:extLst>
      <p:ext uri="{BB962C8B-B14F-4D97-AF65-F5344CB8AC3E}">
        <p14:creationId xmlns:p14="http://schemas.microsoft.com/office/powerpoint/2010/main" val="4045542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209" y="204353"/>
            <a:ext cx="11627046" cy="6508173"/>
          </a:xfrm>
        </p:spPr>
        <p:txBody>
          <a:bodyPr>
            <a:noAutofit/>
          </a:bodyPr>
          <a:lstStyle/>
          <a:p>
            <a:r>
              <a:rPr lang="en-US" sz="2000" b="1" dirty="0">
                <a:solidFill>
                  <a:schemeClr val="tx1"/>
                </a:solidFill>
              </a:rPr>
              <a:t>Date Range: Jan. 01, 2019 – June 17, 2019</a:t>
            </a:r>
            <a:br>
              <a:rPr lang="en-US" sz="2000" dirty="0">
                <a:solidFill>
                  <a:schemeClr val="tx1"/>
                </a:solidFill>
              </a:rPr>
            </a:br>
            <a:br>
              <a:rPr lang="en-US" sz="2000" dirty="0">
                <a:solidFill>
                  <a:schemeClr val="tx1"/>
                </a:solidFill>
              </a:rPr>
            </a:br>
            <a:r>
              <a:rPr lang="en-US" sz="2000" b="1" dirty="0">
                <a:solidFill>
                  <a:srgbClr val="FFC000"/>
                </a:solidFill>
              </a:rPr>
              <a:t>Company Total Incidents: </a:t>
            </a:r>
            <a:r>
              <a:rPr lang="en-US" sz="2000" b="1" dirty="0">
                <a:solidFill>
                  <a:schemeClr val="tx1"/>
                </a:solidFill>
              </a:rPr>
              <a:t> 74					</a:t>
            </a:r>
            <a:br>
              <a:rPr lang="en-US" sz="2000" b="1" dirty="0">
                <a:solidFill>
                  <a:schemeClr val="tx1"/>
                </a:solidFill>
              </a:rPr>
            </a:br>
            <a:br>
              <a:rPr lang="en-US" sz="2000" dirty="0">
                <a:solidFill>
                  <a:schemeClr val="tx1"/>
                </a:solidFill>
              </a:rPr>
            </a:br>
            <a:br>
              <a:rPr lang="en-US" sz="2000" dirty="0">
                <a:solidFill>
                  <a:schemeClr val="tx1"/>
                </a:solidFill>
              </a:rPr>
            </a:br>
            <a:r>
              <a:rPr lang="en-US" sz="2000" b="1" dirty="0">
                <a:solidFill>
                  <a:srgbClr val="FFC000"/>
                </a:solidFill>
              </a:rPr>
              <a:t>FuelMart &amp; Subway Total Incidents: </a:t>
            </a:r>
            <a:r>
              <a:rPr lang="en-US" sz="2000" b="1" dirty="0">
                <a:solidFill>
                  <a:schemeClr val="tx1"/>
                </a:solidFill>
              </a:rPr>
              <a:t>42 		</a:t>
            </a:r>
            <a:br>
              <a:rPr lang="en-US" sz="2000" b="1" dirty="0">
                <a:solidFill>
                  <a:schemeClr val="tx1"/>
                </a:solidFill>
              </a:rPr>
            </a:br>
            <a:br>
              <a:rPr lang="en-US" sz="2000" b="1" dirty="0">
                <a:solidFill>
                  <a:schemeClr val="tx1"/>
                </a:solidFill>
              </a:rPr>
            </a:br>
            <a:br>
              <a:rPr lang="en-US" sz="2000" b="1" dirty="0">
                <a:solidFill>
                  <a:schemeClr val="tx1"/>
                </a:solidFill>
              </a:rPr>
            </a:br>
            <a:r>
              <a:rPr lang="en-US" sz="2000" b="1" dirty="0">
                <a:solidFill>
                  <a:srgbClr val="FFC000"/>
                </a:solidFill>
              </a:rPr>
              <a:t>FuelMart &amp; Subway employee injuries Reported:</a:t>
            </a:r>
            <a:r>
              <a:rPr lang="en-US" sz="2000" dirty="0">
                <a:solidFill>
                  <a:srgbClr val="FFC000"/>
                </a:solidFill>
              </a:rPr>
              <a:t> </a:t>
            </a:r>
            <a:r>
              <a:rPr lang="en-US" sz="2000" b="1" dirty="0">
                <a:solidFill>
                  <a:schemeClr val="tx1"/>
                </a:solidFill>
              </a:rPr>
              <a:t>10</a:t>
            </a:r>
            <a:br>
              <a:rPr lang="en-US" sz="2000" b="1" dirty="0">
                <a:solidFill>
                  <a:schemeClr val="tx1"/>
                </a:solidFill>
              </a:rPr>
            </a:br>
            <a:br>
              <a:rPr lang="en-US" sz="2000" b="1" dirty="0">
                <a:solidFill>
                  <a:schemeClr val="tx1"/>
                </a:solidFill>
              </a:rPr>
            </a:br>
            <a:r>
              <a:rPr lang="en-US" sz="2000" b="1" dirty="0">
                <a:solidFill>
                  <a:srgbClr val="FFC000"/>
                </a:solidFill>
              </a:rPr>
              <a:t>FuelMart Property Damage and/or Vehicle Incidents:</a:t>
            </a:r>
            <a:r>
              <a:rPr lang="en-US" sz="2000" b="1" dirty="0">
                <a:solidFill>
                  <a:srgbClr val="FFFF00"/>
                </a:solidFill>
              </a:rPr>
              <a:t> </a:t>
            </a:r>
            <a:r>
              <a:rPr lang="en-US" sz="2000" b="1" dirty="0">
                <a:solidFill>
                  <a:schemeClr val="tx1"/>
                </a:solidFill>
              </a:rPr>
              <a:t>13</a:t>
            </a:r>
            <a:br>
              <a:rPr lang="en-US" sz="2000" b="1" dirty="0">
                <a:solidFill>
                  <a:schemeClr val="tx1"/>
                </a:solidFill>
              </a:rPr>
            </a:br>
            <a:br>
              <a:rPr lang="en-US" sz="2000" b="1" dirty="0">
                <a:solidFill>
                  <a:schemeClr val="tx1"/>
                </a:solidFill>
              </a:rPr>
            </a:br>
            <a:r>
              <a:rPr lang="en-US" sz="2000" b="1" dirty="0">
                <a:solidFill>
                  <a:srgbClr val="FFC000"/>
                </a:solidFill>
              </a:rPr>
              <a:t>FuelMart Customer Spills: </a:t>
            </a:r>
            <a:r>
              <a:rPr lang="en-US" sz="2000" b="1" dirty="0">
                <a:solidFill>
                  <a:schemeClr val="tx1"/>
                </a:solidFill>
              </a:rPr>
              <a:t>7</a:t>
            </a:r>
            <a:br>
              <a:rPr lang="en-US" sz="2000" dirty="0">
                <a:solidFill>
                  <a:schemeClr val="tx1"/>
                </a:solidFill>
              </a:rPr>
            </a:br>
            <a:r>
              <a:rPr lang="en-US" sz="2000" dirty="0">
                <a:solidFill>
                  <a:schemeClr val="tx1"/>
                </a:solidFill>
              </a:rPr>
              <a:t>	(5 at fuel pumps)</a:t>
            </a:r>
            <a:br>
              <a:rPr lang="en-US" sz="2000" dirty="0">
                <a:solidFill>
                  <a:schemeClr val="tx1"/>
                </a:solidFill>
              </a:rPr>
            </a:br>
            <a:br>
              <a:rPr lang="en-US" sz="2000" dirty="0">
                <a:solidFill>
                  <a:schemeClr val="tx1"/>
                </a:solidFill>
              </a:rPr>
            </a:br>
            <a:r>
              <a:rPr lang="en-US" sz="2000" b="1" dirty="0">
                <a:solidFill>
                  <a:srgbClr val="FFC000"/>
                </a:solidFill>
              </a:rPr>
              <a:t>FuelMart &amp; Subway Customer injuries reported: </a:t>
            </a:r>
            <a:r>
              <a:rPr lang="en-US" sz="2000" b="1" dirty="0">
                <a:solidFill>
                  <a:schemeClr val="tx1"/>
                </a:solidFill>
              </a:rPr>
              <a:t>9</a:t>
            </a:r>
            <a:br>
              <a:rPr lang="en-US" sz="2000" b="1" dirty="0">
                <a:solidFill>
                  <a:schemeClr val="tx1"/>
                </a:solidFill>
              </a:rPr>
            </a:br>
            <a:br>
              <a:rPr lang="en-US" sz="2000" b="1" dirty="0">
                <a:solidFill>
                  <a:schemeClr val="tx1"/>
                </a:solidFill>
              </a:rPr>
            </a:br>
            <a:r>
              <a:rPr lang="en-US" sz="2000" b="1" dirty="0">
                <a:solidFill>
                  <a:srgbClr val="FFC000"/>
                </a:solidFill>
              </a:rPr>
              <a:t>Other Incidents:</a:t>
            </a:r>
            <a:r>
              <a:rPr lang="en-US" sz="2000" b="1" dirty="0">
                <a:solidFill>
                  <a:srgbClr val="FF0000"/>
                </a:solidFill>
              </a:rPr>
              <a:t> </a:t>
            </a:r>
            <a:r>
              <a:rPr lang="en-US" sz="2000" b="1" dirty="0">
                <a:solidFill>
                  <a:schemeClr val="tx1"/>
                </a:solidFill>
              </a:rPr>
              <a:t>3</a:t>
            </a:r>
          </a:p>
        </p:txBody>
      </p:sp>
    </p:spTree>
    <p:extLst>
      <p:ext uri="{BB962C8B-B14F-4D97-AF65-F5344CB8AC3E}">
        <p14:creationId xmlns:p14="http://schemas.microsoft.com/office/powerpoint/2010/main" val="3232260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206" y="614632"/>
            <a:ext cx="9462145" cy="1323224"/>
          </a:xfrm>
        </p:spPr>
        <p:txBody>
          <a:bodyPr>
            <a:normAutofit fontScale="90000"/>
          </a:bodyPr>
          <a:lstStyle/>
          <a:p>
            <a:pPr algn="ctr"/>
            <a:r>
              <a:rPr lang="en-US" b="1" dirty="0">
                <a:ln w="3175" cmpd="sng">
                  <a:solidFill>
                    <a:srgbClr val="FF0000"/>
                  </a:solidFill>
                </a:ln>
                <a:solidFill>
                  <a:srgbClr val="66FF33"/>
                </a:solidFill>
              </a:rPr>
              <a:t>Operation Safe Driver Week</a:t>
            </a:r>
            <a:br>
              <a:rPr lang="en-US" b="1" dirty="0">
                <a:ln w="3175" cmpd="sng">
                  <a:solidFill>
                    <a:srgbClr val="FF0000"/>
                  </a:solidFill>
                </a:ln>
                <a:solidFill>
                  <a:srgbClr val="FF0000"/>
                </a:solidFill>
              </a:rPr>
            </a:br>
            <a:br>
              <a:rPr lang="en-US" b="1" dirty="0">
                <a:ln w="3175" cmpd="sng">
                  <a:solidFill>
                    <a:srgbClr val="FF0000"/>
                  </a:solidFill>
                </a:ln>
                <a:solidFill>
                  <a:srgbClr val="FF0000"/>
                </a:solidFill>
              </a:rPr>
            </a:br>
            <a:r>
              <a:rPr lang="en-US" b="1" dirty="0">
                <a:ln w="3175" cmpd="sng">
                  <a:solidFill>
                    <a:srgbClr val="FF0000"/>
                  </a:solidFill>
                </a:ln>
                <a:solidFill>
                  <a:srgbClr val="FFFF00"/>
                </a:solidFill>
              </a:rPr>
              <a:t>Sun., July 14 through Sat. July 20, 2019</a:t>
            </a:r>
          </a:p>
        </p:txBody>
      </p:sp>
      <p:sp>
        <p:nvSpPr>
          <p:cNvPr id="7" name="Text Placeholder 2"/>
          <p:cNvSpPr txBox="1">
            <a:spLocks/>
          </p:cNvSpPr>
          <p:nvPr/>
        </p:nvSpPr>
        <p:spPr>
          <a:xfrm>
            <a:off x="1160319" y="3028562"/>
            <a:ext cx="9253248" cy="86040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buClr>
              <a:buSzPct val="100000"/>
              <a:buFont typeface="Arial"/>
              <a:buNone/>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a:endParaRPr lang="en-US" dirty="0"/>
          </a:p>
        </p:txBody>
      </p:sp>
      <p:sp>
        <p:nvSpPr>
          <p:cNvPr id="4" name="Text Placeholder 2">
            <a:extLst>
              <a:ext uri="{FF2B5EF4-FFF2-40B4-BE49-F238E27FC236}">
                <a16:creationId xmlns:a16="http://schemas.microsoft.com/office/drawing/2014/main" id="{1EAED07D-8692-4A4D-AE90-BFF36AD94136}"/>
              </a:ext>
            </a:extLst>
          </p:cNvPr>
          <p:cNvSpPr>
            <a:spLocks noGrp="1"/>
          </p:cNvSpPr>
          <p:nvPr/>
        </p:nvSpPr>
        <p:spPr>
          <a:xfrm>
            <a:off x="318782" y="2197917"/>
            <a:ext cx="11249636" cy="4404220"/>
          </a:xfrm>
          <a:prstGeom prst="rect">
            <a:avLst/>
          </a:prstGeom>
        </p:spPr>
        <p:txBody>
          <a:bodyPr vert="horz" lIns="91440" tIns="45720" rIns="91440" bIns="45720" rtlCol="0" anchor="t">
            <a:normAutofit fontScale="70000" lnSpcReduction="20000"/>
          </a:bodyPr>
          <a:lstStyle>
            <a:lvl1pPr marL="0" indent="0" algn="r" defTabSz="457200" rtl="0" eaLnBrk="1" latinLnBrk="0" hangingPunct="1">
              <a:spcBef>
                <a:spcPct val="20000"/>
              </a:spcBef>
              <a:spcAft>
                <a:spcPts val="600"/>
              </a:spcAft>
              <a:buClr>
                <a:schemeClr val="accent1"/>
              </a:buClr>
              <a:buSzPct val="100000"/>
              <a:buFont typeface="Arial"/>
              <a:buNone/>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a:r>
              <a:rPr lang="en-US" sz="2300" dirty="0"/>
              <a:t>According to National Highway Traffic Safety Administration (NHTSA) data, in 2017, speeding was a contributing factor in 26 percent of all traffic fatalities.</a:t>
            </a:r>
          </a:p>
          <a:p>
            <a:pPr algn="l"/>
            <a:endParaRPr lang="en-US" sz="2300" dirty="0"/>
          </a:p>
          <a:p>
            <a:pPr algn="l"/>
            <a:r>
              <a:rPr lang="en-US" sz="2300" dirty="0">
                <a:effectLst/>
              </a:rPr>
              <a:t>Comprised of all law enforcement jurisdictions (local police, county sheriffs, state highway patrol, and DOT officers).  The initiative focuses on both passenger vehicles and CMVs.  </a:t>
            </a:r>
          </a:p>
          <a:p>
            <a:pPr algn="l"/>
            <a:r>
              <a:rPr lang="en-US" dirty="0">
                <a:effectLst/>
              </a:rPr>
              <a:t> </a:t>
            </a:r>
          </a:p>
          <a:p>
            <a:pPr algn="l"/>
            <a:r>
              <a:rPr lang="en-US" sz="2900" b="1" dirty="0">
                <a:solidFill>
                  <a:srgbClr val="00CC00"/>
                </a:solidFill>
                <a:effectLst/>
              </a:rPr>
              <a:t>Looking for:</a:t>
            </a:r>
          </a:p>
          <a:p>
            <a:pPr algn="l"/>
            <a:endParaRPr lang="en-US" sz="2900" dirty="0">
              <a:effectLst/>
            </a:endParaRPr>
          </a:p>
          <a:p>
            <a:pPr lvl="0" algn="l"/>
            <a:r>
              <a:rPr lang="en-US" sz="2900" b="1" dirty="0">
                <a:solidFill>
                  <a:srgbClr val="FF00FF"/>
                </a:solidFill>
                <a:effectLst/>
              </a:rPr>
              <a:t>Speeding	</a:t>
            </a:r>
            <a:r>
              <a:rPr lang="en-US" sz="2900" b="1" dirty="0">
                <a:effectLst/>
              </a:rPr>
              <a:t>		</a:t>
            </a:r>
            <a:r>
              <a:rPr lang="en-US" sz="2900" b="1" dirty="0">
                <a:solidFill>
                  <a:srgbClr val="0066FF"/>
                </a:solidFill>
                <a:effectLst/>
              </a:rPr>
              <a:t>Distracted Driving	</a:t>
            </a:r>
            <a:r>
              <a:rPr lang="en-US" sz="2900" b="1" dirty="0">
                <a:effectLst/>
              </a:rPr>
              <a:t>		</a:t>
            </a:r>
            <a:r>
              <a:rPr lang="en-US" sz="2900" b="1" dirty="0">
                <a:solidFill>
                  <a:srgbClr val="FFFF00"/>
                </a:solidFill>
                <a:effectLst/>
              </a:rPr>
              <a:t>Texting	</a:t>
            </a:r>
            <a:r>
              <a:rPr lang="en-US" sz="2900" b="1" dirty="0">
                <a:effectLst/>
              </a:rPr>
              <a:t>		</a:t>
            </a:r>
            <a:r>
              <a:rPr lang="en-US" sz="2900" b="1" dirty="0">
                <a:solidFill>
                  <a:srgbClr val="008000"/>
                </a:solidFill>
                <a:effectLst/>
              </a:rPr>
              <a:t>Following too close</a:t>
            </a:r>
          </a:p>
          <a:p>
            <a:pPr lvl="0" algn="l"/>
            <a:endParaRPr lang="en-US" sz="2900" b="1" dirty="0">
              <a:effectLst/>
            </a:endParaRPr>
          </a:p>
          <a:p>
            <a:pPr lvl="0" algn="l"/>
            <a:r>
              <a:rPr lang="en-US" sz="2900" b="1" dirty="0">
                <a:solidFill>
                  <a:srgbClr val="FF0000"/>
                </a:solidFill>
                <a:effectLst/>
              </a:rPr>
              <a:t>Reckless or aggressive driving	</a:t>
            </a:r>
            <a:r>
              <a:rPr lang="en-US" sz="2900" b="1" dirty="0">
                <a:effectLst/>
              </a:rPr>
              <a:t>		</a:t>
            </a:r>
            <a:r>
              <a:rPr lang="en-US" sz="2900" b="1" dirty="0">
                <a:solidFill>
                  <a:srgbClr val="00FFFF"/>
                </a:solidFill>
                <a:effectLst/>
              </a:rPr>
              <a:t>Failure to obey traffic control devices	</a:t>
            </a:r>
            <a:r>
              <a:rPr lang="en-US" sz="2900" b="1" dirty="0">
                <a:effectLst/>
              </a:rPr>
              <a:t>		</a:t>
            </a:r>
          </a:p>
          <a:p>
            <a:pPr lvl="0" algn="l"/>
            <a:endParaRPr lang="en-US" sz="2900" b="1" dirty="0">
              <a:effectLst/>
            </a:endParaRPr>
          </a:p>
          <a:p>
            <a:pPr lvl="0" algn="l"/>
            <a:r>
              <a:rPr lang="en-US" sz="2900" b="1" dirty="0">
                <a:effectLst/>
              </a:rPr>
              <a:t>	</a:t>
            </a:r>
            <a:r>
              <a:rPr lang="en-US" sz="2900" b="1" dirty="0">
                <a:solidFill>
                  <a:srgbClr val="CC0099"/>
                </a:solidFill>
                <a:effectLst/>
              </a:rPr>
              <a:t>		</a:t>
            </a:r>
            <a:r>
              <a:rPr lang="en-US" sz="2900" b="1" dirty="0">
                <a:solidFill>
                  <a:srgbClr val="99CC00"/>
                </a:solidFill>
                <a:effectLst/>
              </a:rPr>
              <a:t>No seatbelt usage</a:t>
            </a:r>
            <a:r>
              <a:rPr lang="en-US" sz="2900" b="1" dirty="0">
                <a:solidFill>
                  <a:srgbClr val="CC0099"/>
                </a:solidFill>
                <a:effectLst/>
              </a:rPr>
              <a:t>	</a:t>
            </a:r>
            <a:r>
              <a:rPr lang="en-US" sz="2900" b="1" dirty="0">
                <a:solidFill>
                  <a:srgbClr val="660066"/>
                </a:solidFill>
                <a:effectLst/>
              </a:rPr>
              <a:t>	</a:t>
            </a:r>
            <a:r>
              <a:rPr lang="en-US" sz="2900" b="1" dirty="0">
                <a:effectLst/>
              </a:rPr>
              <a:t>				Other dangerous driving behaviors</a:t>
            </a:r>
          </a:p>
          <a:p>
            <a:pPr algn="l"/>
            <a:endParaRPr lang="en-US" dirty="0"/>
          </a:p>
          <a:p>
            <a:endParaRPr lang="en-US" dirty="0"/>
          </a:p>
        </p:txBody>
      </p:sp>
    </p:spTree>
    <p:extLst>
      <p:ext uri="{BB962C8B-B14F-4D97-AF65-F5344CB8AC3E}">
        <p14:creationId xmlns:p14="http://schemas.microsoft.com/office/powerpoint/2010/main" val="2036244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0803" y="4474650"/>
            <a:ext cx="5343787" cy="1716425"/>
          </a:xfrm>
        </p:spPr>
        <p:txBody>
          <a:bodyPr>
            <a:normAutofit/>
          </a:bodyPr>
          <a:lstStyle/>
          <a:p>
            <a:r>
              <a:rPr lang="en-US" b="1" dirty="0">
                <a:ln w="3175" cmpd="sng">
                  <a:solidFill>
                    <a:srgbClr val="FF0000"/>
                  </a:solidFill>
                </a:ln>
                <a:solidFill>
                  <a:srgbClr val="FF0000"/>
                </a:solidFill>
              </a:rPr>
              <a:t>Safety Topic</a:t>
            </a:r>
            <a:br>
              <a:rPr lang="en-US" b="1" dirty="0">
                <a:ln w="3175" cmpd="sng">
                  <a:solidFill>
                    <a:srgbClr val="FF0000"/>
                  </a:solidFill>
                </a:ln>
                <a:solidFill>
                  <a:srgbClr val="FF0000"/>
                </a:solidFill>
              </a:rPr>
            </a:br>
            <a:endParaRPr lang="en-US" sz="2400" dirty="0">
              <a:solidFill>
                <a:schemeClr val="tx1"/>
              </a:solidFill>
            </a:endParaRPr>
          </a:p>
        </p:txBody>
      </p:sp>
      <p:pic>
        <p:nvPicPr>
          <p:cNvPr id="1026" name="Picture 2" descr="900015234-NSM-2019-Fatigue_FNL">
            <a:hlinkClick r:id="rId2"/>
            <a:extLst>
              <a:ext uri="{FF2B5EF4-FFF2-40B4-BE49-F238E27FC236}">
                <a16:creationId xmlns:a16="http://schemas.microsoft.com/office/drawing/2014/main" id="{E48102BB-632A-4D09-B51B-227E74228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4314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862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DBE7DC-4E22-4B03-8E49-9E173A8806E3}"/>
              </a:ext>
            </a:extLst>
          </p:cNvPr>
          <p:cNvPicPr>
            <a:picLocks noChangeAspect="1"/>
          </p:cNvPicPr>
          <p:nvPr/>
        </p:nvPicPr>
        <p:blipFill>
          <a:blip r:embed="rId2"/>
          <a:stretch>
            <a:fillRect/>
          </a:stretch>
        </p:blipFill>
        <p:spPr>
          <a:xfrm>
            <a:off x="864975" y="507982"/>
            <a:ext cx="10462050" cy="3217482"/>
          </a:xfrm>
          <a:prstGeom prst="rect">
            <a:avLst/>
          </a:prstGeom>
        </p:spPr>
      </p:pic>
      <p:pic>
        <p:nvPicPr>
          <p:cNvPr id="9" name="Picture 8">
            <a:extLst>
              <a:ext uri="{FF2B5EF4-FFF2-40B4-BE49-F238E27FC236}">
                <a16:creationId xmlns:a16="http://schemas.microsoft.com/office/drawing/2014/main" id="{CA3B1348-2782-4C85-B045-7C7B0896D971}"/>
              </a:ext>
            </a:extLst>
          </p:cNvPr>
          <p:cNvPicPr>
            <a:picLocks noChangeAspect="1"/>
          </p:cNvPicPr>
          <p:nvPr/>
        </p:nvPicPr>
        <p:blipFill>
          <a:blip r:embed="rId3"/>
          <a:stretch>
            <a:fillRect/>
          </a:stretch>
        </p:blipFill>
        <p:spPr>
          <a:xfrm>
            <a:off x="0" y="4534836"/>
            <a:ext cx="12192000" cy="1027513"/>
          </a:xfrm>
          <a:prstGeom prst="rect">
            <a:avLst/>
          </a:prstGeom>
        </p:spPr>
      </p:pic>
    </p:spTree>
    <p:extLst>
      <p:ext uri="{BB962C8B-B14F-4D97-AF65-F5344CB8AC3E}">
        <p14:creationId xmlns:p14="http://schemas.microsoft.com/office/powerpoint/2010/main" val="405427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5EEB90-C4DA-4AC0-9552-4E6F4C53C7BC}"/>
              </a:ext>
            </a:extLst>
          </p:cNvPr>
          <p:cNvPicPr>
            <a:picLocks noChangeAspect="1"/>
          </p:cNvPicPr>
          <p:nvPr/>
        </p:nvPicPr>
        <p:blipFill>
          <a:blip r:embed="rId2"/>
          <a:stretch>
            <a:fillRect/>
          </a:stretch>
        </p:blipFill>
        <p:spPr>
          <a:xfrm>
            <a:off x="283235" y="848265"/>
            <a:ext cx="4724400" cy="4419600"/>
          </a:xfrm>
          <a:prstGeom prst="rect">
            <a:avLst/>
          </a:prstGeom>
        </p:spPr>
      </p:pic>
      <p:pic>
        <p:nvPicPr>
          <p:cNvPr id="7" name="Picture 6">
            <a:extLst>
              <a:ext uri="{FF2B5EF4-FFF2-40B4-BE49-F238E27FC236}">
                <a16:creationId xmlns:a16="http://schemas.microsoft.com/office/drawing/2014/main" id="{B7BB207C-B2FD-486C-B111-C84D658AA734}"/>
              </a:ext>
            </a:extLst>
          </p:cNvPr>
          <p:cNvPicPr>
            <a:picLocks noChangeAspect="1"/>
          </p:cNvPicPr>
          <p:nvPr/>
        </p:nvPicPr>
        <p:blipFill>
          <a:blip r:embed="rId3"/>
          <a:stretch>
            <a:fillRect/>
          </a:stretch>
        </p:blipFill>
        <p:spPr>
          <a:xfrm>
            <a:off x="5193371" y="1862496"/>
            <a:ext cx="6791325" cy="3857625"/>
          </a:xfrm>
          <a:prstGeom prst="rect">
            <a:avLst/>
          </a:prstGeom>
        </p:spPr>
      </p:pic>
    </p:spTree>
    <p:extLst>
      <p:ext uri="{BB962C8B-B14F-4D97-AF65-F5344CB8AC3E}">
        <p14:creationId xmlns:p14="http://schemas.microsoft.com/office/powerpoint/2010/main" val="1217642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6F8630-C8B7-40AB-813B-91891B816C6A}"/>
              </a:ext>
            </a:extLst>
          </p:cNvPr>
          <p:cNvPicPr>
            <a:picLocks noChangeAspect="1"/>
          </p:cNvPicPr>
          <p:nvPr/>
        </p:nvPicPr>
        <p:blipFill>
          <a:blip r:embed="rId2"/>
          <a:stretch>
            <a:fillRect/>
          </a:stretch>
        </p:blipFill>
        <p:spPr>
          <a:xfrm>
            <a:off x="213505" y="1196554"/>
            <a:ext cx="6115050" cy="4067175"/>
          </a:xfrm>
          <a:prstGeom prst="rect">
            <a:avLst/>
          </a:prstGeom>
        </p:spPr>
      </p:pic>
      <p:pic>
        <p:nvPicPr>
          <p:cNvPr id="8" name="Picture 7">
            <a:extLst>
              <a:ext uri="{FF2B5EF4-FFF2-40B4-BE49-F238E27FC236}">
                <a16:creationId xmlns:a16="http://schemas.microsoft.com/office/drawing/2014/main" id="{0184D9CB-1569-46A1-BB0F-7271AD102462}"/>
              </a:ext>
            </a:extLst>
          </p:cNvPr>
          <p:cNvPicPr>
            <a:picLocks noChangeAspect="1"/>
          </p:cNvPicPr>
          <p:nvPr/>
        </p:nvPicPr>
        <p:blipFill>
          <a:blip r:embed="rId3"/>
          <a:stretch>
            <a:fillRect/>
          </a:stretch>
        </p:blipFill>
        <p:spPr>
          <a:xfrm>
            <a:off x="8001807" y="858417"/>
            <a:ext cx="2619375" cy="2371725"/>
          </a:xfrm>
          <a:prstGeom prst="rect">
            <a:avLst/>
          </a:prstGeom>
        </p:spPr>
      </p:pic>
      <p:pic>
        <p:nvPicPr>
          <p:cNvPr id="9" name="Picture 8">
            <a:extLst>
              <a:ext uri="{FF2B5EF4-FFF2-40B4-BE49-F238E27FC236}">
                <a16:creationId xmlns:a16="http://schemas.microsoft.com/office/drawing/2014/main" id="{5859CE41-DDB2-4B50-A54F-FE35473C2E95}"/>
              </a:ext>
            </a:extLst>
          </p:cNvPr>
          <p:cNvPicPr>
            <a:picLocks noChangeAspect="1"/>
          </p:cNvPicPr>
          <p:nvPr/>
        </p:nvPicPr>
        <p:blipFill>
          <a:blip r:embed="rId4"/>
          <a:stretch>
            <a:fillRect/>
          </a:stretch>
        </p:blipFill>
        <p:spPr>
          <a:xfrm>
            <a:off x="6644495" y="3230142"/>
            <a:ext cx="5334000" cy="2714625"/>
          </a:xfrm>
          <a:prstGeom prst="rect">
            <a:avLst/>
          </a:prstGeom>
        </p:spPr>
      </p:pic>
    </p:spTree>
    <p:extLst>
      <p:ext uri="{BB962C8B-B14F-4D97-AF65-F5344CB8AC3E}">
        <p14:creationId xmlns:p14="http://schemas.microsoft.com/office/powerpoint/2010/main" val="546966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3543" y="2082430"/>
            <a:ext cx="8686800" cy="1468800"/>
          </a:xfrm>
        </p:spPr>
        <p:txBody>
          <a:bodyPr>
            <a:normAutofit fontScale="90000"/>
          </a:bodyPr>
          <a:lstStyle/>
          <a:p>
            <a:pPr algn="ctr"/>
            <a:r>
              <a:rPr lang="en-US" b="1" dirty="0">
                <a:ln w="3175" cmpd="sng">
                  <a:solidFill>
                    <a:srgbClr val="FF0000"/>
                  </a:solidFill>
                </a:ln>
                <a:solidFill>
                  <a:srgbClr val="FF0000"/>
                </a:solidFill>
              </a:rPr>
              <a:t>Open Floor</a:t>
            </a:r>
            <a:br>
              <a:rPr lang="en-US" b="1" dirty="0">
                <a:ln w="3175" cmpd="sng">
                  <a:solidFill>
                    <a:srgbClr val="FF0000"/>
                  </a:solidFill>
                </a:ln>
                <a:solidFill>
                  <a:srgbClr val="FF0000"/>
                </a:solidFill>
              </a:rPr>
            </a:br>
            <a:br>
              <a:rPr lang="en-US" b="1" dirty="0">
                <a:ln w="3175" cmpd="sng">
                  <a:solidFill>
                    <a:srgbClr val="FF0000"/>
                  </a:solidFill>
                </a:ln>
                <a:solidFill>
                  <a:srgbClr val="FF0000"/>
                </a:solidFill>
              </a:rPr>
            </a:br>
            <a:br>
              <a:rPr lang="en-US" b="1" dirty="0">
                <a:ln w="3175" cmpd="sng">
                  <a:solidFill>
                    <a:srgbClr val="FF0000"/>
                  </a:solidFill>
                </a:ln>
                <a:solidFill>
                  <a:srgbClr val="FF0000"/>
                </a:solidFill>
              </a:rPr>
            </a:br>
            <a:r>
              <a:rPr lang="en-US" b="1" dirty="0">
                <a:ln w="3175" cmpd="sng">
                  <a:solidFill>
                    <a:srgbClr val="FF0000"/>
                  </a:solidFill>
                </a:ln>
                <a:solidFill>
                  <a:srgbClr val="FF0000"/>
                </a:solidFill>
              </a:rPr>
              <a:t>Safety Questions / Concerns</a:t>
            </a:r>
          </a:p>
        </p:txBody>
      </p:sp>
      <p:sp>
        <p:nvSpPr>
          <p:cNvPr id="7" name="Text Placeholder 2"/>
          <p:cNvSpPr txBox="1">
            <a:spLocks/>
          </p:cNvSpPr>
          <p:nvPr/>
        </p:nvSpPr>
        <p:spPr>
          <a:xfrm>
            <a:off x="1160319" y="3028562"/>
            <a:ext cx="9253248" cy="86040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buClr>
              <a:buSzPct val="100000"/>
              <a:buFont typeface="Arial"/>
              <a:buNone/>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l"/>
            <a:endParaRPr lang="en-US" dirty="0"/>
          </a:p>
        </p:txBody>
      </p:sp>
      <p:sp>
        <p:nvSpPr>
          <p:cNvPr id="4" name="Text Placeholder 2">
            <a:extLst>
              <a:ext uri="{FF2B5EF4-FFF2-40B4-BE49-F238E27FC236}">
                <a16:creationId xmlns:a16="http://schemas.microsoft.com/office/drawing/2014/main" id="{1EAED07D-8692-4A4D-AE90-BFF36AD94136}"/>
              </a:ext>
            </a:extLst>
          </p:cNvPr>
          <p:cNvSpPr>
            <a:spLocks noGrp="1"/>
          </p:cNvSpPr>
          <p:nvPr/>
        </p:nvSpPr>
        <p:spPr>
          <a:xfrm>
            <a:off x="813551" y="5278407"/>
            <a:ext cx="9776332" cy="860400"/>
          </a:xfrm>
          <a:prstGeom prst="rect">
            <a:avLst/>
          </a:prstGeom>
        </p:spPr>
        <p:txBody>
          <a:bodyPr vert="horz" lIns="91440" tIns="45720" rIns="91440" bIns="45720" rtlCol="0" anchor="t">
            <a:normAutofit/>
          </a:bodyPr>
          <a:lstStyle>
            <a:lvl1pPr marL="0" indent="0" algn="r" defTabSz="457200" rtl="0" eaLnBrk="1" latinLnBrk="0" hangingPunct="1">
              <a:spcBef>
                <a:spcPct val="20000"/>
              </a:spcBef>
              <a:spcAft>
                <a:spcPts val="600"/>
              </a:spcAft>
              <a:buClr>
                <a:schemeClr val="accent1"/>
              </a:buClr>
              <a:buSzPct val="100000"/>
              <a:buFont typeface="Arial"/>
              <a:buNone/>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dirty="0"/>
              <a:t>Next Safety Committee Meeting is Wednesday,  July 24, 2019 at 2:00 PM Eastern</a:t>
            </a:r>
          </a:p>
          <a:p>
            <a:endParaRPr lang="en-US" dirty="0"/>
          </a:p>
        </p:txBody>
      </p:sp>
    </p:spTree>
    <p:extLst>
      <p:ext uri="{BB962C8B-B14F-4D97-AF65-F5344CB8AC3E}">
        <p14:creationId xmlns:p14="http://schemas.microsoft.com/office/powerpoint/2010/main" val="437466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945" y="6256981"/>
            <a:ext cx="10938164" cy="456665"/>
          </a:xfrm>
        </p:spPr>
        <p:txBody>
          <a:bodyPr>
            <a:noAutofit/>
          </a:bodyPr>
          <a:lstStyle/>
          <a:p>
            <a:pPr hangingPunct="0"/>
            <a:br>
              <a:rPr lang="en-US" sz="2000" dirty="0">
                <a:solidFill>
                  <a:schemeClr val="tx1"/>
                </a:solidFill>
              </a:rPr>
            </a:br>
            <a:r>
              <a:rPr lang="en-US" sz="2000" dirty="0">
                <a:solidFill>
                  <a:schemeClr val="tx1"/>
                </a:solidFill>
              </a:rPr>
              <a:t>1. Safety Topic – Heat Illness Prevention</a:t>
            </a:r>
            <a:br>
              <a:rPr lang="en-US" sz="2000" dirty="0">
                <a:solidFill>
                  <a:schemeClr val="tx1"/>
                </a:solidFill>
              </a:rPr>
            </a:br>
            <a:r>
              <a:rPr lang="en-US" sz="2000" dirty="0">
                <a:solidFill>
                  <a:schemeClr val="tx1"/>
                </a:solidFill>
              </a:rPr>
              <a:t>	a. Heat exhaustion, Risk factors for heat illness, symptoms of heat 			     exhaustion, Symptoms of heat stroke and info. To prevent heat illness.</a:t>
            </a:r>
            <a:br>
              <a:rPr lang="en-US" sz="2000" dirty="0">
                <a:solidFill>
                  <a:schemeClr val="tx1"/>
                </a:solidFill>
              </a:rPr>
            </a:br>
            <a:br>
              <a:rPr lang="en-US" sz="2000" dirty="0">
                <a:solidFill>
                  <a:schemeClr val="tx1"/>
                </a:solidFill>
              </a:rPr>
            </a:br>
            <a:r>
              <a:rPr lang="en-US" sz="2000" dirty="0">
                <a:solidFill>
                  <a:schemeClr val="tx1"/>
                </a:solidFill>
              </a:rPr>
              <a:t>2. FuelMart documents website  is updated Monthly to include PowerPoint,</a:t>
            </a:r>
            <a:br>
              <a:rPr lang="en-US" sz="2000" dirty="0">
                <a:solidFill>
                  <a:schemeClr val="tx1"/>
                </a:solidFill>
              </a:rPr>
            </a:br>
            <a:r>
              <a:rPr lang="en-US" sz="2000" dirty="0">
                <a:solidFill>
                  <a:schemeClr val="tx1"/>
                </a:solidFill>
              </a:rPr>
              <a:t>    Meeting minutes and the recording.</a:t>
            </a:r>
            <a:br>
              <a:rPr lang="en-US" sz="2000" dirty="0">
                <a:solidFill>
                  <a:schemeClr val="tx1"/>
                </a:solidFill>
              </a:rPr>
            </a:br>
            <a:br>
              <a:rPr lang="en-US" sz="2000" dirty="0">
                <a:solidFill>
                  <a:schemeClr val="tx1"/>
                </a:solidFill>
              </a:rPr>
            </a:br>
            <a:r>
              <a:rPr lang="en-US" sz="2000" dirty="0">
                <a:solidFill>
                  <a:schemeClr val="tx1"/>
                </a:solidFill>
              </a:rPr>
              <a:t>3. items discussed in open floor forum last month: </a:t>
            </a:r>
            <a:br>
              <a:rPr lang="en-US" sz="2000" dirty="0">
                <a:solidFill>
                  <a:schemeClr val="tx1"/>
                </a:solidFill>
              </a:rPr>
            </a:br>
            <a:r>
              <a:rPr lang="en-US" sz="2000" dirty="0">
                <a:solidFill>
                  <a:schemeClr val="tx1"/>
                </a:solidFill>
              </a:rPr>
              <a:t>	A. FM 646 mentioned employees should consider wearing cool scarf to</a:t>
            </a:r>
            <a:br>
              <a:rPr lang="en-US" sz="2000" dirty="0">
                <a:solidFill>
                  <a:schemeClr val="tx1"/>
                </a:solidFill>
              </a:rPr>
            </a:br>
            <a:r>
              <a:rPr lang="en-US" sz="2000" dirty="0">
                <a:solidFill>
                  <a:schemeClr val="tx1"/>
                </a:solidFill>
              </a:rPr>
              <a:t>           stay cool in hot weather</a:t>
            </a:r>
            <a:br>
              <a:rPr lang="en-US" sz="2000" dirty="0">
                <a:solidFill>
                  <a:schemeClr val="tx1"/>
                </a:solidFill>
              </a:rPr>
            </a:br>
            <a:r>
              <a:rPr lang="en-US" sz="2000" dirty="0">
                <a:solidFill>
                  <a:schemeClr val="tx1"/>
                </a:solidFill>
              </a:rPr>
              <a:t>	B. Discussed what employees were doing to prevent injuries when using</a:t>
            </a:r>
            <a:br>
              <a:rPr lang="en-US" sz="2000" dirty="0">
                <a:solidFill>
                  <a:schemeClr val="tx1"/>
                </a:solidFill>
              </a:rPr>
            </a:br>
            <a:r>
              <a:rPr lang="en-US" sz="2000" dirty="0">
                <a:solidFill>
                  <a:schemeClr val="tx1"/>
                </a:solidFill>
              </a:rPr>
              <a:t>           and cleaning knives at Subway locations.</a:t>
            </a: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effectLst/>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endParaRPr lang="en-US" sz="2000" dirty="0">
              <a:solidFill>
                <a:schemeClr val="tx1"/>
              </a:solidFill>
            </a:endParaRPr>
          </a:p>
        </p:txBody>
      </p:sp>
      <p:sp>
        <p:nvSpPr>
          <p:cNvPr id="3" name="Title 1"/>
          <p:cNvSpPr txBox="1">
            <a:spLocks/>
          </p:cNvSpPr>
          <p:nvPr/>
        </p:nvSpPr>
        <p:spPr>
          <a:xfrm>
            <a:off x="290945" y="508627"/>
            <a:ext cx="11261958"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May 2019 Review:</a:t>
            </a:r>
          </a:p>
          <a:p>
            <a:endParaRPr lang="en-US" b="1" dirty="0">
              <a:solidFill>
                <a:srgbClr val="FF0000"/>
              </a:solidFill>
            </a:endParaRPr>
          </a:p>
        </p:txBody>
      </p:sp>
    </p:spTree>
    <p:extLst>
      <p:ext uri="{BB962C8B-B14F-4D97-AF65-F5344CB8AC3E}">
        <p14:creationId xmlns:p14="http://schemas.microsoft.com/office/powerpoint/2010/main" val="1133196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3175" cmpd="sng">
                  <a:solidFill>
                    <a:srgbClr val="FF0000"/>
                  </a:solidFill>
                </a:ln>
                <a:solidFill>
                  <a:srgbClr val="FF0000"/>
                </a:solidFill>
              </a:rPr>
              <a:t>Incidents and Injuries</a:t>
            </a:r>
            <a:br>
              <a:rPr lang="en-US" b="1" dirty="0">
                <a:ln w="3175" cmpd="sng">
                  <a:solidFill>
                    <a:srgbClr val="FF0000"/>
                  </a:solidFill>
                </a:ln>
                <a:solidFill>
                  <a:srgbClr val="FF0000"/>
                </a:solidFill>
              </a:rPr>
            </a:br>
            <a:r>
              <a:rPr lang="en-US" sz="2400" b="1" dirty="0">
                <a:ln w="3175" cmpd="sng">
                  <a:solidFill>
                    <a:srgbClr val="FF0000"/>
                  </a:solidFill>
                </a:ln>
                <a:solidFill>
                  <a:srgbClr val="FFFF00"/>
                </a:solidFill>
              </a:rPr>
              <a:t>From 05/12/2019 to 06/18/2019</a:t>
            </a:r>
            <a:endParaRPr lang="en-US" sz="2400" dirty="0">
              <a:solidFill>
                <a:schemeClr val="tx1"/>
              </a:solidFill>
            </a:endParaRPr>
          </a:p>
        </p:txBody>
      </p:sp>
    </p:spTree>
    <p:extLst>
      <p:ext uri="{BB962C8B-B14F-4D97-AF65-F5344CB8AC3E}">
        <p14:creationId xmlns:p14="http://schemas.microsoft.com/office/powerpoint/2010/main" val="4090404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73409" y="154383"/>
            <a:ext cx="8614063"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Employee Injuries:</a:t>
            </a:r>
          </a:p>
          <a:p>
            <a:endParaRPr lang="en-US" b="1" dirty="0">
              <a:solidFill>
                <a:srgbClr val="FF0000"/>
              </a:solidFill>
            </a:endParaRPr>
          </a:p>
        </p:txBody>
      </p:sp>
      <p:sp>
        <p:nvSpPr>
          <p:cNvPr id="5" name="Content Placeholder 2"/>
          <p:cNvSpPr>
            <a:spLocks noGrp="1"/>
          </p:cNvSpPr>
          <p:nvPr>
            <p:ph idx="1"/>
          </p:nvPr>
        </p:nvSpPr>
        <p:spPr>
          <a:xfrm>
            <a:off x="373409" y="1468073"/>
            <a:ext cx="11423033" cy="4907560"/>
          </a:xfrm>
        </p:spPr>
        <p:txBody>
          <a:bodyPr>
            <a:normAutofit/>
          </a:bodyPr>
          <a:lstStyle/>
          <a:p>
            <a:pPr marL="0" indent="0">
              <a:buNone/>
            </a:pPr>
            <a:r>
              <a:rPr lang="en-US" sz="2000" dirty="0">
                <a:effectLst/>
              </a:rPr>
              <a:t>04/15/2019 - Last reported FM &amp; Subway employee work-related injury.  Employee bumped tomato slicing blade and cut left ring finger.  First aid treatment only. </a:t>
            </a:r>
          </a:p>
          <a:p>
            <a:pPr marL="0" indent="0">
              <a:buNone/>
            </a:pPr>
            <a:r>
              <a:rPr lang="en-US" sz="2000" dirty="0">
                <a:effectLst/>
              </a:rPr>
              <a:t>	Corrective Action – Employee should have been wearing cut resistant gloves.  Employee was 	re-trained.  </a:t>
            </a:r>
          </a:p>
        </p:txBody>
      </p:sp>
    </p:spTree>
    <p:extLst>
      <p:ext uri="{BB962C8B-B14F-4D97-AF65-F5344CB8AC3E}">
        <p14:creationId xmlns:p14="http://schemas.microsoft.com/office/powerpoint/2010/main" val="2063016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6705472"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727 Property Damage:</a:t>
            </a:r>
          </a:p>
          <a:p>
            <a:endParaRPr lang="en-US" b="1" dirty="0">
              <a:solidFill>
                <a:srgbClr val="FF0000"/>
              </a:solidFill>
            </a:endParaRPr>
          </a:p>
        </p:txBody>
      </p:sp>
      <p:sp>
        <p:nvSpPr>
          <p:cNvPr id="5" name="Content Placeholder 2"/>
          <p:cNvSpPr>
            <a:spLocks noGrp="1"/>
          </p:cNvSpPr>
          <p:nvPr>
            <p:ph idx="1"/>
          </p:nvPr>
        </p:nvSpPr>
        <p:spPr>
          <a:xfrm>
            <a:off x="342705" y="1091242"/>
            <a:ext cx="11506590" cy="1442233"/>
          </a:xfrm>
        </p:spPr>
        <p:txBody>
          <a:bodyPr>
            <a:normAutofit/>
          </a:bodyPr>
          <a:lstStyle/>
          <a:p>
            <a:pPr marL="0" indent="0">
              <a:buNone/>
            </a:pPr>
            <a:r>
              <a:rPr lang="en-US" sz="2000" dirty="0">
                <a:effectLst/>
              </a:rPr>
              <a:t>On 05/18/2019 a semi driver backed into bollard and light post.  Lights stopped working.  Driver refused to provide information and became verbally abusive to FM staff.  FM called Sheriff’s.  Sheriff required to provide information.  Sheriff cited driver with improper backing.</a:t>
            </a:r>
            <a:endParaRPr lang="en-US" sz="2000" dirty="0">
              <a:solidFill>
                <a:srgbClr val="FFFF00"/>
              </a:solidFill>
            </a:endParaRPr>
          </a:p>
        </p:txBody>
      </p:sp>
      <p:pic>
        <p:nvPicPr>
          <p:cNvPr id="4" name="Picture 3" descr="A picture containing grass, outdoor, truck&#10;&#10;Description automatically generated">
            <a:extLst>
              <a:ext uri="{FF2B5EF4-FFF2-40B4-BE49-F238E27FC236}">
                <a16:creationId xmlns:a16="http://schemas.microsoft.com/office/drawing/2014/main" id="{DF27D810-88BF-4002-AC39-013F9B2F49AE}"/>
              </a:ext>
            </a:extLst>
          </p:cNvPr>
          <p:cNvPicPr>
            <a:picLocks noChangeAspect="1"/>
          </p:cNvPicPr>
          <p:nvPr/>
        </p:nvPicPr>
        <p:blipFill>
          <a:blip r:embed="rId2"/>
          <a:stretch>
            <a:fillRect/>
          </a:stretch>
        </p:blipFill>
        <p:spPr>
          <a:xfrm>
            <a:off x="1473588" y="2533475"/>
            <a:ext cx="2296155" cy="4082052"/>
          </a:xfrm>
          <a:prstGeom prst="rect">
            <a:avLst/>
          </a:prstGeom>
        </p:spPr>
      </p:pic>
      <p:pic>
        <p:nvPicPr>
          <p:cNvPr id="8" name="Picture 7" descr="A sign on the side of a building&#10;&#10;Description automatically generated">
            <a:extLst>
              <a:ext uri="{FF2B5EF4-FFF2-40B4-BE49-F238E27FC236}">
                <a16:creationId xmlns:a16="http://schemas.microsoft.com/office/drawing/2014/main" id="{79CAB4DD-33DD-43A1-9985-611746C7AA4D}"/>
              </a:ext>
            </a:extLst>
          </p:cNvPr>
          <p:cNvPicPr>
            <a:picLocks noChangeAspect="1"/>
          </p:cNvPicPr>
          <p:nvPr/>
        </p:nvPicPr>
        <p:blipFill>
          <a:blip r:embed="rId3"/>
          <a:stretch>
            <a:fillRect/>
          </a:stretch>
        </p:blipFill>
        <p:spPr>
          <a:xfrm>
            <a:off x="4681006" y="2754327"/>
            <a:ext cx="6257026" cy="3519577"/>
          </a:xfrm>
          <a:prstGeom prst="rect">
            <a:avLst/>
          </a:prstGeom>
        </p:spPr>
      </p:pic>
    </p:spTree>
    <p:extLst>
      <p:ext uri="{BB962C8B-B14F-4D97-AF65-F5344CB8AC3E}">
        <p14:creationId xmlns:p14="http://schemas.microsoft.com/office/powerpoint/2010/main" val="3156605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6705472"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648 Property Damage:</a:t>
            </a:r>
          </a:p>
          <a:p>
            <a:endParaRPr lang="en-US" b="1" dirty="0">
              <a:solidFill>
                <a:srgbClr val="FF0000"/>
              </a:solidFill>
            </a:endParaRPr>
          </a:p>
        </p:txBody>
      </p:sp>
      <p:sp>
        <p:nvSpPr>
          <p:cNvPr id="5" name="Content Placeholder 2"/>
          <p:cNvSpPr>
            <a:spLocks noGrp="1"/>
          </p:cNvSpPr>
          <p:nvPr>
            <p:ph idx="1"/>
          </p:nvPr>
        </p:nvSpPr>
        <p:spPr>
          <a:xfrm>
            <a:off x="342705" y="1091243"/>
            <a:ext cx="3969236" cy="1349954"/>
          </a:xfrm>
        </p:spPr>
        <p:txBody>
          <a:bodyPr>
            <a:normAutofit/>
          </a:bodyPr>
          <a:lstStyle/>
          <a:p>
            <a:pPr marL="0" indent="0">
              <a:buNone/>
            </a:pPr>
            <a:r>
              <a:rPr lang="en-US" sz="2000" dirty="0">
                <a:effectLst/>
              </a:rPr>
              <a:t>On 05/18/2019 customer trailer struck the gas pump causing damage and a spill. </a:t>
            </a:r>
            <a:endParaRPr lang="en-US" sz="2000" dirty="0">
              <a:solidFill>
                <a:srgbClr val="FFFF00"/>
              </a:solidFill>
            </a:endParaRPr>
          </a:p>
        </p:txBody>
      </p:sp>
      <p:pic>
        <p:nvPicPr>
          <p:cNvPr id="4" name="Picture 3" descr="A picture containing ground, building, outdoor, road&#10;&#10;Description automatically generated">
            <a:extLst>
              <a:ext uri="{FF2B5EF4-FFF2-40B4-BE49-F238E27FC236}">
                <a16:creationId xmlns:a16="http://schemas.microsoft.com/office/drawing/2014/main" id="{45EB6CF6-67A3-4A49-A367-D82DACFC483F}"/>
              </a:ext>
            </a:extLst>
          </p:cNvPr>
          <p:cNvPicPr>
            <a:picLocks noChangeAspect="1"/>
          </p:cNvPicPr>
          <p:nvPr/>
        </p:nvPicPr>
        <p:blipFill>
          <a:blip r:embed="rId2"/>
          <a:stretch>
            <a:fillRect/>
          </a:stretch>
        </p:blipFill>
        <p:spPr>
          <a:xfrm>
            <a:off x="8539993" y="215986"/>
            <a:ext cx="3123763" cy="6426028"/>
          </a:xfrm>
          <a:prstGeom prst="rect">
            <a:avLst/>
          </a:prstGeom>
        </p:spPr>
      </p:pic>
      <p:pic>
        <p:nvPicPr>
          <p:cNvPr id="8" name="Picture 7" descr="A picture containing ground, building, outdoor, person&#10;&#10;Description automatically generated">
            <a:extLst>
              <a:ext uri="{FF2B5EF4-FFF2-40B4-BE49-F238E27FC236}">
                <a16:creationId xmlns:a16="http://schemas.microsoft.com/office/drawing/2014/main" id="{F101A5A2-B477-4B6A-A54D-331F98B3CBAB}"/>
              </a:ext>
            </a:extLst>
          </p:cNvPr>
          <p:cNvPicPr>
            <a:picLocks noChangeAspect="1"/>
          </p:cNvPicPr>
          <p:nvPr/>
        </p:nvPicPr>
        <p:blipFill>
          <a:blip r:embed="rId3"/>
          <a:stretch>
            <a:fillRect/>
          </a:stretch>
        </p:blipFill>
        <p:spPr>
          <a:xfrm>
            <a:off x="4837193" y="936306"/>
            <a:ext cx="2768325" cy="5705708"/>
          </a:xfrm>
          <a:prstGeom prst="rect">
            <a:avLst/>
          </a:prstGeom>
        </p:spPr>
      </p:pic>
      <p:pic>
        <p:nvPicPr>
          <p:cNvPr id="10" name="Picture 9" descr="A picture containing outdoor, ground, road, sky&#10;&#10;Description automatically generated">
            <a:extLst>
              <a:ext uri="{FF2B5EF4-FFF2-40B4-BE49-F238E27FC236}">
                <a16:creationId xmlns:a16="http://schemas.microsoft.com/office/drawing/2014/main" id="{DDDD78CF-2CCD-4513-B906-11F12932F3F3}"/>
              </a:ext>
            </a:extLst>
          </p:cNvPr>
          <p:cNvPicPr>
            <a:picLocks noChangeAspect="1"/>
          </p:cNvPicPr>
          <p:nvPr/>
        </p:nvPicPr>
        <p:blipFill>
          <a:blip r:embed="rId4"/>
          <a:stretch>
            <a:fillRect/>
          </a:stretch>
        </p:blipFill>
        <p:spPr>
          <a:xfrm>
            <a:off x="1529004" y="2333683"/>
            <a:ext cx="2121890" cy="4365031"/>
          </a:xfrm>
          <a:prstGeom prst="rect">
            <a:avLst/>
          </a:prstGeom>
        </p:spPr>
      </p:pic>
    </p:spTree>
    <p:extLst>
      <p:ext uri="{BB962C8B-B14F-4D97-AF65-F5344CB8AC3E}">
        <p14:creationId xmlns:p14="http://schemas.microsoft.com/office/powerpoint/2010/main" val="1775270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6705472"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783 Property Damage:</a:t>
            </a:r>
          </a:p>
          <a:p>
            <a:endParaRPr lang="en-US" b="1" dirty="0">
              <a:solidFill>
                <a:srgbClr val="FF0000"/>
              </a:solidFill>
            </a:endParaRPr>
          </a:p>
        </p:txBody>
      </p:sp>
      <p:sp>
        <p:nvSpPr>
          <p:cNvPr id="5" name="Content Placeholder 2"/>
          <p:cNvSpPr>
            <a:spLocks noGrp="1"/>
          </p:cNvSpPr>
          <p:nvPr>
            <p:ph idx="1"/>
          </p:nvPr>
        </p:nvSpPr>
        <p:spPr>
          <a:xfrm>
            <a:off x="342705" y="1091242"/>
            <a:ext cx="6215364" cy="1442233"/>
          </a:xfrm>
        </p:spPr>
        <p:txBody>
          <a:bodyPr>
            <a:normAutofit/>
          </a:bodyPr>
          <a:lstStyle/>
          <a:p>
            <a:pPr marL="0" indent="0">
              <a:buNone/>
            </a:pPr>
            <a:r>
              <a:rPr lang="en-US" sz="2000" dirty="0">
                <a:effectLst/>
              </a:rPr>
              <a:t>On 05/20/2019 vehicle struck bollard protecting the light pole in semi-trailer parking lot.  Unable to determine who caused the damage.  </a:t>
            </a:r>
            <a:endParaRPr lang="en-US" sz="2000" dirty="0">
              <a:solidFill>
                <a:srgbClr val="FFFF00"/>
              </a:solidFill>
            </a:endParaRPr>
          </a:p>
        </p:txBody>
      </p:sp>
      <p:pic>
        <p:nvPicPr>
          <p:cNvPr id="6" name="Picture 5" descr="cid:64ffb361-f6a7-4906-9259-73b7dde6e82c@namprd16.prod.outlook.com">
            <a:extLst>
              <a:ext uri="{FF2B5EF4-FFF2-40B4-BE49-F238E27FC236}">
                <a16:creationId xmlns:a16="http://schemas.microsoft.com/office/drawing/2014/main" id="{AC2343B1-C6A8-4378-A833-640F8F928C15}"/>
              </a:ext>
            </a:extLst>
          </p:cNvPr>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rot="5400000">
            <a:off x="6305227" y="1200150"/>
            <a:ext cx="5943600" cy="4457700"/>
          </a:xfrm>
          <a:prstGeom prst="rect">
            <a:avLst/>
          </a:prstGeom>
          <a:noFill/>
          <a:ln>
            <a:noFill/>
          </a:ln>
        </p:spPr>
      </p:pic>
    </p:spTree>
    <p:extLst>
      <p:ext uri="{BB962C8B-B14F-4D97-AF65-F5344CB8AC3E}">
        <p14:creationId xmlns:p14="http://schemas.microsoft.com/office/powerpoint/2010/main" val="4275093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6705472"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767 Property Damage:</a:t>
            </a:r>
          </a:p>
          <a:p>
            <a:endParaRPr lang="en-US" b="1" dirty="0">
              <a:solidFill>
                <a:srgbClr val="FF0000"/>
              </a:solidFill>
            </a:endParaRPr>
          </a:p>
        </p:txBody>
      </p:sp>
      <p:sp>
        <p:nvSpPr>
          <p:cNvPr id="5" name="Content Placeholder 2"/>
          <p:cNvSpPr>
            <a:spLocks noGrp="1"/>
          </p:cNvSpPr>
          <p:nvPr>
            <p:ph idx="1"/>
          </p:nvPr>
        </p:nvSpPr>
        <p:spPr>
          <a:xfrm>
            <a:off x="342705" y="1091242"/>
            <a:ext cx="6215364" cy="1442233"/>
          </a:xfrm>
        </p:spPr>
        <p:txBody>
          <a:bodyPr>
            <a:normAutofit/>
          </a:bodyPr>
          <a:lstStyle/>
          <a:p>
            <a:pPr marL="0" indent="0">
              <a:buNone/>
            </a:pPr>
            <a:r>
              <a:rPr lang="en-US" sz="2000" dirty="0">
                <a:effectLst/>
              </a:rPr>
              <a:t>On 05/22/2019 a Coca-Cola delivery driver struck an outside building pillar with a cart of coke knocking off a piece of decorative stone.  </a:t>
            </a:r>
            <a:endParaRPr lang="en-US" sz="2000" dirty="0">
              <a:solidFill>
                <a:srgbClr val="FFFF00"/>
              </a:solidFill>
            </a:endParaRPr>
          </a:p>
        </p:txBody>
      </p:sp>
      <p:pic>
        <p:nvPicPr>
          <p:cNvPr id="4" name="Picture 3" descr="A picture containing ground, outdoor, building&#10;&#10;Description automatically generated">
            <a:extLst>
              <a:ext uri="{FF2B5EF4-FFF2-40B4-BE49-F238E27FC236}">
                <a16:creationId xmlns:a16="http://schemas.microsoft.com/office/drawing/2014/main" id="{F5C472AD-FB07-4F79-9D05-8A6652EFEF31}"/>
              </a:ext>
            </a:extLst>
          </p:cNvPr>
          <p:cNvPicPr>
            <a:picLocks noChangeAspect="1"/>
          </p:cNvPicPr>
          <p:nvPr/>
        </p:nvPicPr>
        <p:blipFill>
          <a:blip r:embed="rId2"/>
          <a:stretch>
            <a:fillRect/>
          </a:stretch>
        </p:blipFill>
        <p:spPr>
          <a:xfrm rot="5400000">
            <a:off x="6543189" y="1564166"/>
            <a:ext cx="5565576" cy="4174182"/>
          </a:xfrm>
          <a:prstGeom prst="rect">
            <a:avLst/>
          </a:prstGeom>
        </p:spPr>
      </p:pic>
      <p:pic>
        <p:nvPicPr>
          <p:cNvPr id="8" name="Picture 7" descr="A picture containing ground, building, wall&#10;&#10;Description automatically generated">
            <a:extLst>
              <a:ext uri="{FF2B5EF4-FFF2-40B4-BE49-F238E27FC236}">
                <a16:creationId xmlns:a16="http://schemas.microsoft.com/office/drawing/2014/main" id="{41876934-FEF5-4C18-B0A0-9C78355FD609}"/>
              </a:ext>
            </a:extLst>
          </p:cNvPr>
          <p:cNvPicPr>
            <a:picLocks noChangeAspect="1"/>
          </p:cNvPicPr>
          <p:nvPr/>
        </p:nvPicPr>
        <p:blipFill>
          <a:blip r:embed="rId3"/>
          <a:stretch>
            <a:fillRect/>
          </a:stretch>
        </p:blipFill>
        <p:spPr>
          <a:xfrm rot="10800000">
            <a:off x="1197157" y="2686618"/>
            <a:ext cx="4996567" cy="3747426"/>
          </a:xfrm>
          <a:prstGeom prst="rect">
            <a:avLst/>
          </a:prstGeom>
        </p:spPr>
      </p:pic>
    </p:spTree>
    <p:extLst>
      <p:ext uri="{BB962C8B-B14F-4D97-AF65-F5344CB8AC3E}">
        <p14:creationId xmlns:p14="http://schemas.microsoft.com/office/powerpoint/2010/main" val="1519905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705" y="159286"/>
            <a:ext cx="6705472"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0000"/>
                </a:solidFill>
              </a:rPr>
              <a:t>FM 764 Property Damage:</a:t>
            </a:r>
          </a:p>
          <a:p>
            <a:endParaRPr lang="en-US" b="1" dirty="0">
              <a:solidFill>
                <a:srgbClr val="FF0000"/>
              </a:solidFill>
            </a:endParaRPr>
          </a:p>
        </p:txBody>
      </p:sp>
      <p:sp>
        <p:nvSpPr>
          <p:cNvPr id="5" name="Content Placeholder 2"/>
          <p:cNvSpPr>
            <a:spLocks noGrp="1"/>
          </p:cNvSpPr>
          <p:nvPr>
            <p:ph idx="1"/>
          </p:nvPr>
        </p:nvSpPr>
        <p:spPr>
          <a:xfrm>
            <a:off x="342705" y="1091241"/>
            <a:ext cx="6989748" cy="5314325"/>
          </a:xfrm>
        </p:spPr>
        <p:txBody>
          <a:bodyPr>
            <a:normAutofit/>
          </a:bodyPr>
          <a:lstStyle/>
          <a:p>
            <a:pPr marL="0" indent="0">
              <a:buNone/>
            </a:pPr>
            <a:r>
              <a:rPr lang="en-US" sz="2000" dirty="0">
                <a:effectLst/>
              </a:rPr>
              <a:t>On 06/13/2018 FM employee noticed the diesel island drains were backed up creating a petroleum sheen on the pavement.  The water then entered another drain on FM property which is an underground holding tank.  Vac truck arrived, started pump out and water started going down the drain.  Three weeks prior they had a pump out, but the holding tank probably was not completely pumped out.  Maintenance rectifying the issue with the company to try and prevent similar issues in the future.</a:t>
            </a:r>
            <a:endParaRPr lang="en-US" sz="2000" dirty="0">
              <a:solidFill>
                <a:srgbClr val="FFFF00"/>
              </a:solidFill>
            </a:endParaRPr>
          </a:p>
        </p:txBody>
      </p:sp>
      <p:pic>
        <p:nvPicPr>
          <p:cNvPr id="4" name="Picture 3" descr="A picture containing outdoor, ground, sky, road&#10;&#10;Description automatically generated">
            <a:extLst>
              <a:ext uri="{FF2B5EF4-FFF2-40B4-BE49-F238E27FC236}">
                <a16:creationId xmlns:a16="http://schemas.microsoft.com/office/drawing/2014/main" id="{5841F700-E937-4052-8970-54A93BBD26DC}"/>
              </a:ext>
            </a:extLst>
          </p:cNvPr>
          <p:cNvPicPr>
            <a:picLocks noChangeAspect="1"/>
          </p:cNvPicPr>
          <p:nvPr/>
        </p:nvPicPr>
        <p:blipFill>
          <a:blip r:embed="rId2"/>
          <a:stretch>
            <a:fillRect/>
          </a:stretch>
        </p:blipFill>
        <p:spPr>
          <a:xfrm>
            <a:off x="7950679" y="319783"/>
            <a:ext cx="3083464" cy="6353052"/>
          </a:xfrm>
          <a:prstGeom prst="rect">
            <a:avLst/>
          </a:prstGeom>
        </p:spPr>
      </p:pic>
    </p:spTree>
    <p:extLst>
      <p:ext uri="{BB962C8B-B14F-4D97-AF65-F5344CB8AC3E}">
        <p14:creationId xmlns:p14="http://schemas.microsoft.com/office/powerpoint/2010/main" val="308244506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5AD0B8"/>
      </a:accent1>
      <a:accent2>
        <a:srgbClr val="47BB7E"/>
      </a:accent2>
      <a:accent3>
        <a:srgbClr val="96CD4B"/>
      </a:accent3>
      <a:accent4>
        <a:srgbClr val="61C7DD"/>
      </a:accent4>
      <a:accent5>
        <a:srgbClr val="2495CF"/>
      </a:accent5>
      <a:accent6>
        <a:srgbClr val="5A74D1"/>
      </a:accent6>
      <a:hlink>
        <a:srgbClr val="72CEBB"/>
      </a:hlink>
      <a:folHlink>
        <a:srgbClr val="98E6D6"/>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0F262FD6-3409-4039-A531-64BD4D2F99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Mesh</Template>
  <TotalTime>6566</TotalTime>
  <Words>380</Words>
  <Application>Microsoft Office PowerPoint</Application>
  <PresentationFormat>Widescreen</PresentationFormat>
  <Paragraphs>40</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Century Gothic</vt:lpstr>
      <vt:lpstr>Mesh</vt:lpstr>
      <vt:lpstr>FuelMart &amp; Subway  Safety Committee Meeting</vt:lpstr>
      <vt:lpstr> 1. Safety Topic – Heat Illness Prevention  a. Heat exhaustion, Risk factors for heat illness, symptoms of heat         exhaustion, Symptoms of heat stroke and info. To prevent heat illness.  2. FuelMart documents website  is updated Monthly to include PowerPoint,     Meeting minutes and the recording.  3. items discussed in open floor forum last month:   A. FM 646 mentioned employees should consider wearing cool scarf to            stay cool in hot weather  B. Discussed what employees were doing to prevent injuries when using            and cleaning knives at Subway locations.                  </vt:lpstr>
      <vt:lpstr>Incidents and Injuries From 05/12/2019 to 06/18/2019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Date Range: Jan. 01, 2019 – June 17, 2019  Company Total Incidents:  74        FuelMart &amp; Subway Total Incidents: 42      FuelMart &amp; Subway employee injuries Reported: 10  FuelMart Property Damage and/or Vehicle Incidents: 13  FuelMart Customer Spills: 7  (5 at fuel pumps)  FuelMart &amp; Subway Customer injuries reported: 9  Other Incidents: 3</vt:lpstr>
      <vt:lpstr>Operation Safe Driver Week  Sun., July 14 through Sat. July 20, 2019</vt:lpstr>
      <vt:lpstr>Safety Topic </vt:lpstr>
      <vt:lpstr>PowerPoint Presentation</vt:lpstr>
      <vt:lpstr>PowerPoint Presentation</vt:lpstr>
      <vt:lpstr>PowerPoint Presentation</vt:lpstr>
      <vt:lpstr>Open Floor   Safety Questions / Concerns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Transportation, DEF, &amp; MX Safety Committee Meeting</dc:title>
  <dc:creator>Jennifer Mills</dc:creator>
  <cp:lastModifiedBy>Phillip LeClaire</cp:lastModifiedBy>
  <cp:revision>590</cp:revision>
  <dcterms:created xsi:type="dcterms:W3CDTF">2016-12-29T20:25:21Z</dcterms:created>
  <dcterms:modified xsi:type="dcterms:W3CDTF">2019-06-17T19:50:24Z</dcterms:modified>
</cp:coreProperties>
</file>